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autoAdjust="0"/>
    <p:restoredTop sz="94610"/>
  </p:normalViewPr>
  <p:slideViewPr>
    <p:cSldViewPr snapToGrid="0" snapToObjects="1">
      <p:cViewPr varScale="1">
        <p:scale>
          <a:sx n="71" d="100"/>
          <a:sy n="71" d="100"/>
        </p:scale>
        <p:origin x="562" y="-82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6717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989648" y="1805464"/>
            <a:ext cx="7164705" cy="2276475"/>
          </a:xfrm>
          <a:prstGeom prst="rect">
            <a:avLst/>
          </a:prstGeom>
          <a:noFill/>
          <a:ln/>
        </p:spPr>
        <p:txBody>
          <a:bodyPr wrap="square" rtlCol="0" anchor="t"/>
          <a:lstStyle/>
          <a:p>
            <a:pPr marL="0" indent="0">
              <a:lnSpc>
                <a:spcPts val="8962"/>
              </a:lnSpc>
              <a:buNone/>
            </a:pPr>
            <a:r>
              <a:rPr lang="en-US" sz="7170" dirty="0">
                <a:solidFill>
                  <a:srgbClr val="124E73"/>
                </a:solidFill>
                <a:latin typeface="MuseoModerno" pitchFamily="34" charset="0"/>
                <a:ea typeface="MuseoModerno" pitchFamily="34" charset="-122"/>
                <a:cs typeface="MuseoModerno" pitchFamily="34" charset="-120"/>
              </a:rPr>
              <a:t>Loan Dataset Analysis Report</a:t>
            </a:r>
            <a:endParaRPr lang="en-US" sz="7170" dirty="0"/>
          </a:p>
        </p:txBody>
      </p:sp>
      <p:sp>
        <p:nvSpPr>
          <p:cNvPr id="6" name="Text 3"/>
          <p:cNvSpPr/>
          <p:nvPr/>
        </p:nvSpPr>
        <p:spPr>
          <a:xfrm>
            <a:off x="989648" y="4477822"/>
            <a:ext cx="7164705" cy="1187648"/>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This report presents an analysis of a loan dataset aimed at identifying factors influencing loan default, with the goal of reducing credit losses for a leading online loan marketplace.</a:t>
            </a:r>
            <a:endParaRPr lang="en-US" sz="2078" dirty="0"/>
          </a:p>
        </p:txBody>
      </p:sp>
      <p:sp>
        <p:nvSpPr>
          <p:cNvPr id="7" name="Shape 4"/>
          <p:cNvSpPr/>
          <p:nvPr/>
        </p:nvSpPr>
        <p:spPr>
          <a:xfrm>
            <a:off x="989648" y="5982057"/>
            <a:ext cx="422196" cy="422196"/>
          </a:xfrm>
          <a:prstGeom prst="roundRect">
            <a:avLst>
              <a:gd name="adj" fmla="val 21656021"/>
            </a:avLst>
          </a:prstGeom>
          <a:noFill/>
          <a:ln w="7620">
            <a:solidFill>
              <a:srgbClr val="FFFFFF"/>
            </a:solidFill>
            <a:prstDash val="solid"/>
          </a:ln>
        </p:spPr>
      </p:sp>
      <p:sp>
        <p:nvSpPr>
          <p:cNvPr id="9" name="Text 5"/>
          <p:cNvSpPr/>
          <p:nvPr/>
        </p:nvSpPr>
        <p:spPr>
          <a:xfrm>
            <a:off x="1070427" y="6061353"/>
            <a:ext cx="1942624" cy="461843"/>
          </a:xfrm>
          <a:prstGeom prst="rect">
            <a:avLst/>
          </a:prstGeom>
          <a:noFill/>
          <a:ln/>
        </p:spPr>
        <p:txBody>
          <a:bodyPr wrap="none" rtlCol="0" anchor="t"/>
          <a:lstStyle/>
          <a:p>
            <a:pPr marL="0" indent="0" algn="l">
              <a:lnSpc>
                <a:spcPts val="3637"/>
              </a:lnSpc>
              <a:buNone/>
            </a:pPr>
            <a:r>
              <a:rPr lang="en-US" sz="2598" b="1" dirty="0">
                <a:solidFill>
                  <a:srgbClr val="2B4150"/>
                </a:solidFill>
                <a:latin typeface="Source Sans Pro" pitchFamily="34" charset="0"/>
                <a:ea typeface="Source Sans Pro" pitchFamily="34" charset="-122"/>
                <a:cs typeface="Source Sans Pro" pitchFamily="34" charset="-120"/>
              </a:rPr>
              <a:t>by Angeline A</a:t>
            </a:r>
            <a:endParaRPr lang="en-US" sz="2598"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676561"/>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2074664" y="725805"/>
            <a:ext cx="10480953" cy="722495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676561"/>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1621274" y="725805"/>
            <a:ext cx="11387733" cy="722495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676561"/>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1561624" y="725805"/>
            <a:ext cx="11507033" cy="722495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92177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2542461" y="725805"/>
            <a:ext cx="9545360" cy="776609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676561"/>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2095262" y="725805"/>
            <a:ext cx="10439876" cy="722495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989648" y="1042630"/>
            <a:ext cx="6598206" cy="824746"/>
          </a:xfrm>
          <a:prstGeom prst="rect">
            <a:avLst/>
          </a:prstGeom>
          <a:noFill/>
          <a:ln/>
        </p:spPr>
        <p:txBody>
          <a:bodyPr wrap="none" rtlCol="0" anchor="t"/>
          <a:lstStyle/>
          <a:p>
            <a:pPr marL="0" indent="0">
              <a:lnSpc>
                <a:spcPts val="6494"/>
              </a:lnSpc>
              <a:buNone/>
            </a:pPr>
            <a:r>
              <a:rPr lang="en-US" sz="5195" dirty="0">
                <a:solidFill>
                  <a:srgbClr val="124E73"/>
                </a:solidFill>
                <a:latin typeface="MuseoModerno" pitchFamily="34" charset="0"/>
                <a:ea typeface="MuseoModerno" pitchFamily="34" charset="-122"/>
                <a:cs typeface="MuseoModerno" pitchFamily="34" charset="-120"/>
              </a:rPr>
              <a:t>Correlation Analysis</a:t>
            </a:r>
            <a:endParaRPr lang="en-US" sz="5195" dirty="0"/>
          </a:p>
        </p:txBody>
      </p:sp>
      <p:sp>
        <p:nvSpPr>
          <p:cNvPr id="5" name="Text 3"/>
          <p:cNvSpPr/>
          <p:nvPr/>
        </p:nvSpPr>
        <p:spPr>
          <a:xfrm>
            <a:off x="989648" y="2395180"/>
            <a:ext cx="12651105" cy="791766"/>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Correlation analysis with 'loan\_status' highlighted significant variables that influence loan default. This analysis helps identify key factors that contribute to loan repayment behavior.</a:t>
            </a:r>
            <a:endParaRPr lang="en-US" sz="2078" dirty="0"/>
          </a:p>
        </p:txBody>
      </p:sp>
      <p:sp>
        <p:nvSpPr>
          <p:cNvPr id="6" name="Text 4"/>
          <p:cNvSpPr/>
          <p:nvPr/>
        </p:nvSpPr>
        <p:spPr>
          <a:xfrm>
            <a:off x="1253490" y="3649742"/>
            <a:ext cx="5794058" cy="395883"/>
          </a:xfrm>
          <a:prstGeom prst="rect">
            <a:avLst/>
          </a:prstGeom>
          <a:noFill/>
          <a:ln/>
        </p:spPr>
        <p:txBody>
          <a:bodyPr wrap="non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Factors Positively Correlated with Default</a:t>
            </a:r>
            <a:endParaRPr lang="en-US" sz="2078" dirty="0"/>
          </a:p>
        </p:txBody>
      </p:sp>
      <p:sp>
        <p:nvSpPr>
          <p:cNvPr id="7" name="Text 5"/>
          <p:cNvSpPr/>
          <p:nvPr/>
        </p:nvSpPr>
        <p:spPr>
          <a:xfrm>
            <a:off x="7582853" y="3649742"/>
            <a:ext cx="5794058" cy="395883"/>
          </a:xfrm>
          <a:prstGeom prst="rect">
            <a:avLst/>
          </a:prstGeom>
          <a:noFill/>
          <a:ln/>
        </p:spPr>
        <p:txBody>
          <a:bodyPr wrap="non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Factors Negatively Correlated with Default</a:t>
            </a:r>
            <a:endParaRPr lang="en-US" sz="2078" dirty="0"/>
          </a:p>
        </p:txBody>
      </p:sp>
      <p:sp>
        <p:nvSpPr>
          <p:cNvPr id="8" name="Shape 6"/>
          <p:cNvSpPr/>
          <p:nvPr/>
        </p:nvSpPr>
        <p:spPr>
          <a:xfrm>
            <a:off x="989648" y="4211598"/>
            <a:ext cx="12651105" cy="1123712"/>
          </a:xfrm>
          <a:prstGeom prst="rect">
            <a:avLst/>
          </a:prstGeom>
          <a:solidFill>
            <a:srgbClr val="F6F0E4"/>
          </a:solidFill>
          <a:ln/>
        </p:spPr>
      </p:sp>
      <p:sp>
        <p:nvSpPr>
          <p:cNvPr id="9" name="Text 7"/>
          <p:cNvSpPr/>
          <p:nvPr/>
        </p:nvSpPr>
        <p:spPr>
          <a:xfrm>
            <a:off x="1253490" y="4377571"/>
            <a:ext cx="5794058" cy="395883"/>
          </a:xfrm>
          <a:prstGeom prst="rect">
            <a:avLst/>
          </a:prstGeom>
          <a:noFill/>
          <a:ln/>
        </p:spPr>
        <p:txBody>
          <a:bodyPr wrap="non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Higher interest rates ('int\_rate')</a:t>
            </a:r>
            <a:endParaRPr lang="en-US" sz="2078" dirty="0"/>
          </a:p>
        </p:txBody>
      </p:sp>
      <p:sp>
        <p:nvSpPr>
          <p:cNvPr id="10" name="Text 8"/>
          <p:cNvSpPr/>
          <p:nvPr/>
        </p:nvSpPr>
        <p:spPr>
          <a:xfrm>
            <a:off x="7582853" y="4377571"/>
            <a:ext cx="5794058" cy="791766"/>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Recovery efforts ('recoveries', 'collection\_recovery\_fee')</a:t>
            </a:r>
            <a:endParaRPr lang="en-US" sz="2078" dirty="0"/>
          </a:p>
        </p:txBody>
      </p:sp>
      <p:sp>
        <p:nvSpPr>
          <p:cNvPr id="11" name="Text 9"/>
          <p:cNvSpPr/>
          <p:nvPr/>
        </p:nvSpPr>
        <p:spPr>
          <a:xfrm>
            <a:off x="1253490" y="5501283"/>
            <a:ext cx="5794058" cy="395883"/>
          </a:xfrm>
          <a:prstGeom prst="rect">
            <a:avLst/>
          </a:prstGeom>
          <a:noFill/>
          <a:ln/>
        </p:spPr>
        <p:txBody>
          <a:bodyPr wrap="non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Sub-grade ('sub\_grade')</a:t>
            </a:r>
            <a:endParaRPr lang="en-US" sz="2078" dirty="0"/>
          </a:p>
        </p:txBody>
      </p:sp>
      <p:sp>
        <p:nvSpPr>
          <p:cNvPr id="12" name="Text 10"/>
          <p:cNvSpPr/>
          <p:nvPr/>
        </p:nvSpPr>
        <p:spPr>
          <a:xfrm>
            <a:off x="7582853" y="5501283"/>
            <a:ext cx="5794058" cy="791766"/>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Payment amounts ('last\_pymnt\_amnt', 'total\_pymnt\_inv', 'total\_pymnt')</a:t>
            </a:r>
            <a:endParaRPr lang="en-US" sz="2078" dirty="0"/>
          </a:p>
        </p:txBody>
      </p:sp>
      <p:sp>
        <p:nvSpPr>
          <p:cNvPr id="13" name="Shape 11"/>
          <p:cNvSpPr/>
          <p:nvPr/>
        </p:nvSpPr>
        <p:spPr>
          <a:xfrm>
            <a:off x="989648" y="6459022"/>
            <a:ext cx="12651105" cy="727829"/>
          </a:xfrm>
          <a:prstGeom prst="rect">
            <a:avLst/>
          </a:prstGeom>
          <a:solidFill>
            <a:srgbClr val="F6F0E4"/>
          </a:solidFill>
          <a:ln/>
        </p:spPr>
      </p:sp>
      <p:sp>
        <p:nvSpPr>
          <p:cNvPr id="14" name="Text 12"/>
          <p:cNvSpPr/>
          <p:nvPr/>
        </p:nvSpPr>
        <p:spPr>
          <a:xfrm>
            <a:off x="1253490" y="6624995"/>
            <a:ext cx="5794058" cy="395883"/>
          </a:xfrm>
          <a:prstGeom prst="rect">
            <a:avLst/>
          </a:prstGeom>
          <a:noFill/>
          <a:ln/>
        </p:spPr>
        <p:txBody>
          <a:bodyPr wrap="non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Term length ('term')</a:t>
            </a:r>
            <a:endParaRPr lang="en-US" sz="2078" dirty="0"/>
          </a:p>
        </p:txBody>
      </p:sp>
      <p:sp>
        <p:nvSpPr>
          <p:cNvPr id="15" name="Text 13"/>
          <p:cNvSpPr/>
          <p:nvPr/>
        </p:nvSpPr>
        <p:spPr>
          <a:xfrm>
            <a:off x="7582853" y="6624995"/>
            <a:ext cx="5794058" cy="395883"/>
          </a:xfrm>
          <a:prstGeom prst="rect">
            <a:avLst/>
          </a:prstGeom>
          <a:noFill/>
          <a:ln/>
        </p:spPr>
        <p:txBody>
          <a:bodyPr wrap="none" rtlCol="0" anchor="t"/>
          <a:lstStyle/>
          <a:p>
            <a:pPr marL="0" indent="0">
              <a:lnSpc>
                <a:spcPts val="3117"/>
              </a:lnSpc>
              <a:buNone/>
            </a:pPr>
            <a:endParaRPr lang="en-US" sz="2078"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676561"/>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1640800" y="725805"/>
            <a:ext cx="11348680" cy="7224951"/>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11278433"/>
          </a:xfrm>
          <a:prstGeom prst="rect">
            <a:avLst/>
          </a:prstGeom>
          <a:solidFill>
            <a:srgbClr val="FFFCF5"/>
          </a:solidFill>
          <a:ln/>
        </p:spPr>
      </p:sp>
      <p:sp>
        <p:nvSpPr>
          <p:cNvPr id="4" name="Text 2"/>
          <p:cNvSpPr/>
          <p:nvPr/>
        </p:nvSpPr>
        <p:spPr>
          <a:xfrm>
            <a:off x="989648" y="725805"/>
            <a:ext cx="6598206" cy="824746"/>
          </a:xfrm>
          <a:prstGeom prst="rect">
            <a:avLst/>
          </a:prstGeom>
          <a:noFill/>
          <a:ln/>
        </p:spPr>
        <p:txBody>
          <a:bodyPr wrap="none" rtlCol="0" anchor="t"/>
          <a:lstStyle/>
          <a:p>
            <a:pPr marL="0" indent="0">
              <a:lnSpc>
                <a:spcPts val="6494"/>
              </a:lnSpc>
              <a:buNone/>
            </a:pPr>
            <a:r>
              <a:rPr lang="en-US" sz="5195" dirty="0">
                <a:solidFill>
                  <a:srgbClr val="124E73"/>
                </a:solidFill>
                <a:latin typeface="MuseoModerno" pitchFamily="34" charset="0"/>
                <a:ea typeface="MuseoModerno" pitchFamily="34" charset="-122"/>
                <a:cs typeface="MuseoModerno" pitchFamily="34" charset="-120"/>
              </a:rPr>
              <a:t>Insights</a:t>
            </a:r>
            <a:endParaRPr lang="en-US" sz="5195" dirty="0"/>
          </a:p>
        </p:txBody>
      </p:sp>
      <p:sp>
        <p:nvSpPr>
          <p:cNvPr id="5" name="Text 3"/>
          <p:cNvSpPr/>
          <p:nvPr/>
        </p:nvSpPr>
        <p:spPr>
          <a:xfrm>
            <a:off x="989648" y="2078355"/>
            <a:ext cx="12651105" cy="791766"/>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The analysis provides valuable insights into the factors influencing loan default, guiding strategic decisions to mitigate credit losses effectively.</a:t>
            </a:r>
            <a:endParaRPr lang="en-US" sz="2078" dirty="0"/>
          </a:p>
        </p:txBody>
      </p:sp>
      <p:sp>
        <p:nvSpPr>
          <p:cNvPr id="6" name="Shape 4"/>
          <p:cNvSpPr/>
          <p:nvPr/>
        </p:nvSpPr>
        <p:spPr>
          <a:xfrm>
            <a:off x="989648" y="3166943"/>
            <a:ext cx="6193631" cy="2286000"/>
          </a:xfrm>
          <a:prstGeom prst="roundRect">
            <a:avLst>
              <a:gd name="adj" fmla="val 3464"/>
            </a:avLst>
          </a:prstGeom>
          <a:solidFill>
            <a:srgbClr val="F6F0E4"/>
          </a:solidFill>
          <a:ln/>
        </p:spPr>
      </p:sp>
      <p:sp>
        <p:nvSpPr>
          <p:cNvPr id="7" name="Text 5"/>
          <p:cNvSpPr/>
          <p:nvPr/>
        </p:nvSpPr>
        <p:spPr>
          <a:xfrm>
            <a:off x="1253490" y="3430786"/>
            <a:ext cx="4118967"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Loan Amount Distribution</a:t>
            </a:r>
            <a:endParaRPr lang="en-US" sz="2598" dirty="0"/>
          </a:p>
        </p:txBody>
      </p:sp>
      <p:sp>
        <p:nvSpPr>
          <p:cNvPr id="8" name="Text 6"/>
          <p:cNvSpPr/>
          <p:nvPr/>
        </p:nvSpPr>
        <p:spPr>
          <a:xfrm>
            <a:off x="1253490" y="4001453"/>
            <a:ext cx="5665946" cy="791766"/>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Most loans fall within $5,000-$10,000, indicating a common borrowing pattern.</a:t>
            </a:r>
            <a:endParaRPr lang="en-US" sz="2078" dirty="0"/>
          </a:p>
        </p:txBody>
      </p:sp>
      <p:sp>
        <p:nvSpPr>
          <p:cNvPr id="9" name="Shape 7"/>
          <p:cNvSpPr/>
          <p:nvPr/>
        </p:nvSpPr>
        <p:spPr>
          <a:xfrm>
            <a:off x="7447121" y="3166943"/>
            <a:ext cx="6193631" cy="2286000"/>
          </a:xfrm>
          <a:prstGeom prst="roundRect">
            <a:avLst>
              <a:gd name="adj" fmla="val 3464"/>
            </a:avLst>
          </a:prstGeom>
          <a:solidFill>
            <a:srgbClr val="F6F0E4"/>
          </a:solidFill>
          <a:ln/>
        </p:spPr>
      </p:sp>
      <p:sp>
        <p:nvSpPr>
          <p:cNvPr id="10" name="Text 8"/>
          <p:cNvSpPr/>
          <p:nvPr/>
        </p:nvSpPr>
        <p:spPr>
          <a:xfrm>
            <a:off x="7710964" y="3430786"/>
            <a:ext cx="5031581"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Interest Rates and Loan Status</a:t>
            </a:r>
            <a:endParaRPr lang="en-US" sz="2598" dirty="0"/>
          </a:p>
        </p:txBody>
      </p:sp>
      <p:sp>
        <p:nvSpPr>
          <p:cNvPr id="11" name="Text 9"/>
          <p:cNvSpPr/>
          <p:nvPr/>
        </p:nvSpPr>
        <p:spPr>
          <a:xfrm>
            <a:off x="7710964" y="4001453"/>
            <a:ext cx="5665946" cy="1187648"/>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Higher interest rates are associated with higher default rates, underscoring the importance of interest rate setting in risk assessment.</a:t>
            </a:r>
            <a:endParaRPr lang="en-US" sz="2078" dirty="0"/>
          </a:p>
        </p:txBody>
      </p:sp>
      <p:sp>
        <p:nvSpPr>
          <p:cNvPr id="12" name="Shape 10"/>
          <p:cNvSpPr/>
          <p:nvPr/>
        </p:nvSpPr>
        <p:spPr>
          <a:xfrm>
            <a:off x="989648" y="5716786"/>
            <a:ext cx="6193631" cy="2286000"/>
          </a:xfrm>
          <a:prstGeom prst="roundRect">
            <a:avLst>
              <a:gd name="adj" fmla="val 3464"/>
            </a:avLst>
          </a:prstGeom>
          <a:solidFill>
            <a:srgbClr val="F6F0E4"/>
          </a:solidFill>
          <a:ln/>
        </p:spPr>
      </p:sp>
      <p:sp>
        <p:nvSpPr>
          <p:cNvPr id="13" name="Text 11"/>
          <p:cNvSpPr/>
          <p:nvPr/>
        </p:nvSpPr>
        <p:spPr>
          <a:xfrm>
            <a:off x="1253490" y="5980628"/>
            <a:ext cx="3299103"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Subgrade Analysis</a:t>
            </a:r>
            <a:endParaRPr lang="en-US" sz="2598" dirty="0"/>
          </a:p>
        </p:txBody>
      </p:sp>
      <p:sp>
        <p:nvSpPr>
          <p:cNvPr id="14" name="Text 12"/>
          <p:cNvSpPr/>
          <p:nvPr/>
        </p:nvSpPr>
        <p:spPr>
          <a:xfrm>
            <a:off x="1253490" y="6551295"/>
            <a:ext cx="5665946" cy="1187648"/>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Subgrades A and B generally indicate lower risk, whereas lower subgrades (E, F) show higher default rates.</a:t>
            </a:r>
            <a:endParaRPr lang="en-US" sz="2078" dirty="0"/>
          </a:p>
        </p:txBody>
      </p:sp>
      <p:sp>
        <p:nvSpPr>
          <p:cNvPr id="15" name="Shape 13"/>
          <p:cNvSpPr/>
          <p:nvPr/>
        </p:nvSpPr>
        <p:spPr>
          <a:xfrm>
            <a:off x="7447121" y="5716786"/>
            <a:ext cx="6193631" cy="2286000"/>
          </a:xfrm>
          <a:prstGeom prst="roundRect">
            <a:avLst>
              <a:gd name="adj" fmla="val 3464"/>
            </a:avLst>
          </a:prstGeom>
          <a:solidFill>
            <a:srgbClr val="F6F0E4"/>
          </a:solidFill>
          <a:ln/>
        </p:spPr>
      </p:sp>
      <p:sp>
        <p:nvSpPr>
          <p:cNvPr id="16" name="Text 14"/>
          <p:cNvSpPr/>
          <p:nvPr/>
        </p:nvSpPr>
        <p:spPr>
          <a:xfrm>
            <a:off x="7710964" y="5980628"/>
            <a:ext cx="3299103"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Employment Length</a:t>
            </a:r>
            <a:endParaRPr lang="en-US" sz="2598" dirty="0"/>
          </a:p>
        </p:txBody>
      </p:sp>
      <p:sp>
        <p:nvSpPr>
          <p:cNvPr id="17" name="Text 15"/>
          <p:cNvSpPr/>
          <p:nvPr/>
        </p:nvSpPr>
        <p:spPr>
          <a:xfrm>
            <a:off x="7710964" y="6551295"/>
            <a:ext cx="5665946" cy="1187648"/>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Variability in installment payments suggests that longer employment history does not guarantee lower risk uniformly.</a:t>
            </a:r>
            <a:endParaRPr lang="en-US" sz="2078" dirty="0"/>
          </a:p>
        </p:txBody>
      </p:sp>
      <p:sp>
        <p:nvSpPr>
          <p:cNvPr id="18" name="Shape 16"/>
          <p:cNvSpPr/>
          <p:nvPr/>
        </p:nvSpPr>
        <p:spPr>
          <a:xfrm>
            <a:off x="989648" y="8266628"/>
            <a:ext cx="6193631" cy="2286000"/>
          </a:xfrm>
          <a:prstGeom prst="roundRect">
            <a:avLst>
              <a:gd name="adj" fmla="val 3464"/>
            </a:avLst>
          </a:prstGeom>
          <a:solidFill>
            <a:srgbClr val="F6F0E4"/>
          </a:solidFill>
          <a:ln/>
        </p:spPr>
      </p:sp>
      <p:sp>
        <p:nvSpPr>
          <p:cNvPr id="19" name="Text 17"/>
          <p:cNvSpPr/>
          <p:nvPr/>
        </p:nvSpPr>
        <p:spPr>
          <a:xfrm>
            <a:off x="1253490" y="8530471"/>
            <a:ext cx="4773930"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Homeownership and Purpose</a:t>
            </a:r>
            <a:endParaRPr lang="en-US" sz="2598" dirty="0"/>
          </a:p>
        </p:txBody>
      </p:sp>
      <p:sp>
        <p:nvSpPr>
          <p:cNvPr id="20" name="Text 18"/>
          <p:cNvSpPr/>
          <p:nvPr/>
        </p:nvSpPr>
        <p:spPr>
          <a:xfrm>
            <a:off x="1253490" y="9101138"/>
            <a:ext cx="5665946" cy="1187648"/>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These variables have varying impacts on installment amounts but do not strongly influence loan repayment behavior uniformly.</a:t>
            </a:r>
            <a:endParaRPr lang="en-US" sz="2078" dirty="0"/>
          </a:p>
        </p:txBody>
      </p:sp>
      <p:sp>
        <p:nvSpPr>
          <p:cNvPr id="21" name="Shape 19"/>
          <p:cNvSpPr/>
          <p:nvPr/>
        </p:nvSpPr>
        <p:spPr>
          <a:xfrm>
            <a:off x="7447121" y="8266628"/>
            <a:ext cx="6193631" cy="2286000"/>
          </a:xfrm>
          <a:prstGeom prst="roundRect">
            <a:avLst>
              <a:gd name="adj" fmla="val 3464"/>
            </a:avLst>
          </a:prstGeom>
          <a:solidFill>
            <a:srgbClr val="F6F0E4"/>
          </a:solidFill>
          <a:ln/>
        </p:spPr>
      </p:sp>
      <p:sp>
        <p:nvSpPr>
          <p:cNvPr id="22" name="Text 20"/>
          <p:cNvSpPr/>
          <p:nvPr/>
        </p:nvSpPr>
        <p:spPr>
          <a:xfrm>
            <a:off x="7710964" y="8530471"/>
            <a:ext cx="3299103"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Geographic Insights</a:t>
            </a:r>
            <a:endParaRPr lang="en-US" sz="2598" dirty="0"/>
          </a:p>
        </p:txBody>
      </p:sp>
      <p:sp>
        <p:nvSpPr>
          <p:cNvPr id="23" name="Text 21"/>
          <p:cNvSpPr/>
          <p:nvPr/>
        </p:nvSpPr>
        <p:spPr>
          <a:xfrm>
            <a:off x="7710964" y="9101138"/>
            <a:ext cx="5665946" cy="1187648"/>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States with higher loan volumes may require targeted risk assessment strategies due to varied economic conditions and borrower profiles.</a:t>
            </a:r>
            <a:endParaRPr lang="en-US" sz="2078"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9866828"/>
          </a:xfrm>
          <a:prstGeom prst="rect">
            <a:avLst/>
          </a:prstGeom>
          <a:solidFill>
            <a:srgbClr val="FFFCF5"/>
          </a:solidFill>
          <a:ln/>
        </p:spPr>
      </p:sp>
      <p:sp>
        <p:nvSpPr>
          <p:cNvPr id="4" name="Text 2"/>
          <p:cNvSpPr/>
          <p:nvPr/>
        </p:nvSpPr>
        <p:spPr>
          <a:xfrm>
            <a:off x="989648" y="725805"/>
            <a:ext cx="6598206" cy="824746"/>
          </a:xfrm>
          <a:prstGeom prst="rect">
            <a:avLst/>
          </a:prstGeom>
          <a:noFill/>
          <a:ln/>
        </p:spPr>
        <p:txBody>
          <a:bodyPr wrap="none" rtlCol="0" anchor="t"/>
          <a:lstStyle/>
          <a:p>
            <a:pPr marL="0" indent="0">
              <a:lnSpc>
                <a:spcPts val="6494"/>
              </a:lnSpc>
              <a:buNone/>
            </a:pPr>
            <a:r>
              <a:rPr lang="en-US" sz="5195" dirty="0">
                <a:solidFill>
                  <a:srgbClr val="124E73"/>
                </a:solidFill>
                <a:latin typeface="MuseoModerno" pitchFamily="34" charset="0"/>
                <a:ea typeface="MuseoModerno" pitchFamily="34" charset="-122"/>
                <a:cs typeface="MuseoModerno" pitchFamily="34" charset="-120"/>
              </a:rPr>
              <a:t>Recommendations</a:t>
            </a:r>
            <a:endParaRPr lang="en-US" sz="5195" dirty="0"/>
          </a:p>
        </p:txBody>
      </p:sp>
      <p:sp>
        <p:nvSpPr>
          <p:cNvPr id="5" name="Text 3"/>
          <p:cNvSpPr/>
          <p:nvPr/>
        </p:nvSpPr>
        <p:spPr>
          <a:xfrm>
            <a:off x="989648" y="2078355"/>
            <a:ext cx="12651105" cy="791766"/>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Based on the insights gained from the analysis, the following recommendations are proposed to optimize risk assessment strategies and enhance loan portfolio performance.</a:t>
            </a:r>
            <a:endParaRPr lang="en-US" sz="2078" dirty="0"/>
          </a:p>
        </p:txBody>
      </p:sp>
      <p:sp>
        <p:nvSpPr>
          <p:cNvPr id="6" name="Shape 4"/>
          <p:cNvSpPr/>
          <p:nvPr/>
        </p:nvSpPr>
        <p:spPr>
          <a:xfrm>
            <a:off x="989648" y="3463766"/>
            <a:ext cx="593765" cy="593765"/>
          </a:xfrm>
          <a:prstGeom prst="roundRect">
            <a:avLst>
              <a:gd name="adj" fmla="val 13335"/>
            </a:avLst>
          </a:prstGeom>
          <a:solidFill>
            <a:srgbClr val="F6F0E4"/>
          </a:solidFill>
          <a:ln/>
        </p:spPr>
      </p:sp>
      <p:sp>
        <p:nvSpPr>
          <p:cNvPr id="7" name="Text 5"/>
          <p:cNvSpPr/>
          <p:nvPr/>
        </p:nvSpPr>
        <p:spPr>
          <a:xfrm>
            <a:off x="1193721" y="3513177"/>
            <a:ext cx="185618"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1</a:t>
            </a:r>
            <a:endParaRPr lang="en-US" sz="3117" dirty="0"/>
          </a:p>
        </p:txBody>
      </p:sp>
      <p:sp>
        <p:nvSpPr>
          <p:cNvPr id="8" name="Text 6"/>
          <p:cNvSpPr/>
          <p:nvPr/>
        </p:nvSpPr>
        <p:spPr>
          <a:xfrm>
            <a:off x="1847255" y="3463766"/>
            <a:ext cx="3183493"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Risk Assessment</a:t>
            </a:r>
            <a:endParaRPr lang="en-US" sz="2598" dirty="0"/>
          </a:p>
        </p:txBody>
      </p:sp>
      <p:sp>
        <p:nvSpPr>
          <p:cNvPr id="9" name="Text 7"/>
          <p:cNvSpPr/>
          <p:nvPr/>
        </p:nvSpPr>
        <p:spPr>
          <a:xfrm>
            <a:off x="1847255" y="4034433"/>
            <a:ext cx="3183493" cy="2375297"/>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Implement detailed risk models incorporating subgrade analysis, employment length insights, and geographic considerations.</a:t>
            </a:r>
            <a:endParaRPr lang="en-US" sz="2078" dirty="0"/>
          </a:p>
        </p:txBody>
      </p:sp>
      <p:sp>
        <p:nvSpPr>
          <p:cNvPr id="10" name="Shape 8"/>
          <p:cNvSpPr/>
          <p:nvPr/>
        </p:nvSpPr>
        <p:spPr>
          <a:xfrm>
            <a:off x="5294590" y="3463766"/>
            <a:ext cx="593765" cy="593765"/>
          </a:xfrm>
          <a:prstGeom prst="roundRect">
            <a:avLst>
              <a:gd name="adj" fmla="val 13335"/>
            </a:avLst>
          </a:prstGeom>
          <a:solidFill>
            <a:srgbClr val="F6F0E4"/>
          </a:solidFill>
          <a:ln/>
        </p:spPr>
      </p:sp>
      <p:sp>
        <p:nvSpPr>
          <p:cNvPr id="11" name="Text 9"/>
          <p:cNvSpPr/>
          <p:nvPr/>
        </p:nvSpPr>
        <p:spPr>
          <a:xfrm>
            <a:off x="5481399" y="3513177"/>
            <a:ext cx="220147"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2</a:t>
            </a:r>
            <a:endParaRPr lang="en-US" sz="3117" dirty="0"/>
          </a:p>
        </p:txBody>
      </p:sp>
      <p:sp>
        <p:nvSpPr>
          <p:cNvPr id="12" name="Text 10"/>
          <p:cNvSpPr/>
          <p:nvPr/>
        </p:nvSpPr>
        <p:spPr>
          <a:xfrm>
            <a:off x="6152198" y="3463766"/>
            <a:ext cx="3183493" cy="824627"/>
          </a:xfrm>
          <a:prstGeom prst="rect">
            <a:avLst/>
          </a:prstGeom>
          <a:noFill/>
          <a:ln/>
        </p:spPr>
        <p:txBody>
          <a:bodyPr wrap="squar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Segmentation Strategy</a:t>
            </a:r>
            <a:endParaRPr lang="en-US" sz="2598" dirty="0"/>
          </a:p>
        </p:txBody>
      </p:sp>
      <p:sp>
        <p:nvSpPr>
          <p:cNvPr id="13" name="Text 11"/>
          <p:cNvSpPr/>
          <p:nvPr/>
        </p:nvSpPr>
        <p:spPr>
          <a:xfrm>
            <a:off x="6152198" y="4446746"/>
            <a:ext cx="3183493" cy="2375297"/>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Tailor loan offerings based on purpose-specific risk profiles identified (e.g., higher risk associated with vacations versus debt consolidation).</a:t>
            </a:r>
            <a:endParaRPr lang="en-US" sz="2078" dirty="0"/>
          </a:p>
        </p:txBody>
      </p:sp>
      <p:sp>
        <p:nvSpPr>
          <p:cNvPr id="14" name="Shape 12"/>
          <p:cNvSpPr/>
          <p:nvPr/>
        </p:nvSpPr>
        <p:spPr>
          <a:xfrm>
            <a:off x="9599533" y="3463766"/>
            <a:ext cx="593765" cy="593765"/>
          </a:xfrm>
          <a:prstGeom prst="roundRect">
            <a:avLst>
              <a:gd name="adj" fmla="val 13335"/>
            </a:avLst>
          </a:prstGeom>
          <a:solidFill>
            <a:srgbClr val="F6F0E4"/>
          </a:solidFill>
          <a:ln/>
        </p:spPr>
      </p:sp>
      <p:sp>
        <p:nvSpPr>
          <p:cNvPr id="15" name="Text 13"/>
          <p:cNvSpPr/>
          <p:nvPr/>
        </p:nvSpPr>
        <p:spPr>
          <a:xfrm>
            <a:off x="9785152" y="3513177"/>
            <a:ext cx="222528"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3</a:t>
            </a:r>
            <a:endParaRPr lang="en-US" sz="3117" dirty="0"/>
          </a:p>
        </p:txBody>
      </p:sp>
      <p:sp>
        <p:nvSpPr>
          <p:cNvPr id="16" name="Text 14"/>
          <p:cNvSpPr/>
          <p:nvPr/>
        </p:nvSpPr>
        <p:spPr>
          <a:xfrm>
            <a:off x="10457140" y="3463766"/>
            <a:ext cx="3183493" cy="824627"/>
          </a:xfrm>
          <a:prstGeom prst="rect">
            <a:avLst/>
          </a:prstGeom>
          <a:noFill/>
          <a:ln/>
        </p:spPr>
        <p:txBody>
          <a:bodyPr wrap="squar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Monitoring and Recovery</a:t>
            </a:r>
            <a:endParaRPr lang="en-US" sz="2598" dirty="0"/>
          </a:p>
        </p:txBody>
      </p:sp>
      <p:sp>
        <p:nvSpPr>
          <p:cNvPr id="17" name="Text 15"/>
          <p:cNvSpPr/>
          <p:nvPr/>
        </p:nvSpPr>
        <p:spPr>
          <a:xfrm>
            <a:off x="10457140" y="4446746"/>
            <a:ext cx="3183493" cy="1979414"/>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Enhance monitoring and recovery strategies for loans with higher default probabilities, focusing on subgrades E and F.</a:t>
            </a:r>
            <a:endParaRPr lang="en-US" sz="2078" dirty="0"/>
          </a:p>
        </p:txBody>
      </p:sp>
      <p:sp>
        <p:nvSpPr>
          <p:cNvPr id="18" name="Shape 16"/>
          <p:cNvSpPr/>
          <p:nvPr/>
        </p:nvSpPr>
        <p:spPr>
          <a:xfrm>
            <a:off x="989648" y="7382708"/>
            <a:ext cx="593765" cy="593765"/>
          </a:xfrm>
          <a:prstGeom prst="roundRect">
            <a:avLst>
              <a:gd name="adj" fmla="val 13335"/>
            </a:avLst>
          </a:prstGeom>
          <a:solidFill>
            <a:srgbClr val="F6F0E4"/>
          </a:solidFill>
          <a:ln/>
        </p:spPr>
      </p:sp>
      <p:sp>
        <p:nvSpPr>
          <p:cNvPr id="19" name="Text 17"/>
          <p:cNvSpPr/>
          <p:nvPr/>
        </p:nvSpPr>
        <p:spPr>
          <a:xfrm>
            <a:off x="1159073" y="7432119"/>
            <a:ext cx="254913"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4</a:t>
            </a:r>
            <a:endParaRPr lang="en-US" sz="3117" dirty="0"/>
          </a:p>
        </p:txBody>
      </p:sp>
      <p:sp>
        <p:nvSpPr>
          <p:cNvPr id="20" name="Text 18"/>
          <p:cNvSpPr/>
          <p:nvPr/>
        </p:nvSpPr>
        <p:spPr>
          <a:xfrm>
            <a:off x="1847255" y="7382708"/>
            <a:ext cx="3299103"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Continuous Analysis</a:t>
            </a:r>
            <a:endParaRPr lang="en-US" sz="2598" dirty="0"/>
          </a:p>
        </p:txBody>
      </p:sp>
      <p:sp>
        <p:nvSpPr>
          <p:cNvPr id="21" name="Text 19"/>
          <p:cNvSpPr/>
          <p:nvPr/>
        </p:nvSpPr>
        <p:spPr>
          <a:xfrm>
            <a:off x="1847255" y="7953375"/>
            <a:ext cx="5336024" cy="1187648"/>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Regularly update risk models based on emerging patterns in borrower behavior and economic conditions across states.</a:t>
            </a:r>
            <a:endParaRPr lang="en-US" sz="2078" dirty="0"/>
          </a:p>
        </p:txBody>
      </p:sp>
      <p:sp>
        <p:nvSpPr>
          <p:cNvPr id="22" name="Shape 20"/>
          <p:cNvSpPr/>
          <p:nvPr/>
        </p:nvSpPr>
        <p:spPr>
          <a:xfrm>
            <a:off x="7447121" y="7382708"/>
            <a:ext cx="593765" cy="593765"/>
          </a:xfrm>
          <a:prstGeom prst="roundRect">
            <a:avLst>
              <a:gd name="adj" fmla="val 13335"/>
            </a:avLst>
          </a:prstGeom>
          <a:solidFill>
            <a:srgbClr val="F6F0E4"/>
          </a:solidFill>
          <a:ln/>
        </p:spPr>
      </p:sp>
      <p:sp>
        <p:nvSpPr>
          <p:cNvPr id="23" name="Text 21"/>
          <p:cNvSpPr/>
          <p:nvPr/>
        </p:nvSpPr>
        <p:spPr>
          <a:xfrm>
            <a:off x="7634288" y="7432119"/>
            <a:ext cx="219313"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5</a:t>
            </a:r>
            <a:endParaRPr lang="en-US" sz="3117" dirty="0"/>
          </a:p>
        </p:txBody>
      </p:sp>
      <p:sp>
        <p:nvSpPr>
          <p:cNvPr id="24" name="Text 22"/>
          <p:cNvSpPr/>
          <p:nvPr/>
        </p:nvSpPr>
        <p:spPr>
          <a:xfrm>
            <a:off x="8304728" y="7382708"/>
            <a:ext cx="3756898"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Enhanced Due Diligence</a:t>
            </a:r>
            <a:endParaRPr lang="en-US" sz="2598" dirty="0"/>
          </a:p>
        </p:txBody>
      </p:sp>
      <p:sp>
        <p:nvSpPr>
          <p:cNvPr id="25" name="Text 23"/>
          <p:cNvSpPr/>
          <p:nvPr/>
        </p:nvSpPr>
        <p:spPr>
          <a:xfrm>
            <a:off x="8304728" y="7953375"/>
            <a:ext cx="5336024" cy="1187648"/>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Strengthen due diligence processes for states with higher loan issuance volumes, ensuring robust risk management.</a:t>
            </a:r>
            <a:endParaRPr lang="en-US" sz="2078"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11334988"/>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10980420" y="0"/>
            <a:ext cx="3657600" cy="11334988"/>
          </a:xfrm>
          <a:prstGeom prst="rect">
            <a:avLst/>
          </a:prstGeom>
        </p:spPr>
      </p:pic>
      <p:sp>
        <p:nvSpPr>
          <p:cNvPr id="5" name="Text 2"/>
          <p:cNvSpPr/>
          <p:nvPr/>
        </p:nvSpPr>
        <p:spPr>
          <a:xfrm>
            <a:off x="989648" y="725805"/>
            <a:ext cx="8993505" cy="1649492"/>
          </a:xfrm>
          <a:prstGeom prst="rect">
            <a:avLst/>
          </a:prstGeom>
          <a:noFill/>
          <a:ln/>
        </p:spPr>
        <p:txBody>
          <a:bodyPr wrap="square" rtlCol="0" anchor="t"/>
          <a:lstStyle/>
          <a:p>
            <a:pPr marL="0" indent="0">
              <a:lnSpc>
                <a:spcPts val="6494"/>
              </a:lnSpc>
              <a:buNone/>
            </a:pPr>
            <a:r>
              <a:rPr lang="en-US" sz="5195" dirty="0">
                <a:solidFill>
                  <a:srgbClr val="124E73"/>
                </a:solidFill>
                <a:latin typeface="MuseoModerno" pitchFamily="34" charset="0"/>
                <a:ea typeface="MuseoModerno" pitchFamily="34" charset="-122"/>
                <a:cs typeface="MuseoModerno" pitchFamily="34" charset="-120"/>
              </a:rPr>
              <a:t>Data Loading and Initial Exploration</a:t>
            </a:r>
            <a:endParaRPr lang="en-US" sz="5195" dirty="0"/>
          </a:p>
        </p:txBody>
      </p:sp>
      <p:sp>
        <p:nvSpPr>
          <p:cNvPr id="6" name="Text 3"/>
          <p:cNvSpPr/>
          <p:nvPr/>
        </p:nvSpPr>
        <p:spPr>
          <a:xfrm>
            <a:off x="989648" y="2771180"/>
            <a:ext cx="8993505" cy="1187648"/>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The dataset was loaded and explored to understand its structure and initial characteristics. This involved examining the data types, identifying missing values, and understanding the distribution of key variables.</a:t>
            </a:r>
            <a:endParaRPr lang="en-US" sz="2078" dirty="0"/>
          </a:p>
        </p:txBody>
      </p:sp>
      <p:sp>
        <p:nvSpPr>
          <p:cNvPr id="7" name="Shape 4"/>
          <p:cNvSpPr/>
          <p:nvPr/>
        </p:nvSpPr>
        <p:spPr>
          <a:xfrm>
            <a:off x="989648" y="4552474"/>
            <a:ext cx="593765" cy="593765"/>
          </a:xfrm>
          <a:prstGeom prst="roundRect">
            <a:avLst>
              <a:gd name="adj" fmla="val 13335"/>
            </a:avLst>
          </a:prstGeom>
          <a:solidFill>
            <a:srgbClr val="F6F0E4"/>
          </a:solidFill>
          <a:ln/>
        </p:spPr>
      </p:sp>
      <p:sp>
        <p:nvSpPr>
          <p:cNvPr id="8" name="Text 5"/>
          <p:cNvSpPr/>
          <p:nvPr/>
        </p:nvSpPr>
        <p:spPr>
          <a:xfrm>
            <a:off x="1193721" y="4601885"/>
            <a:ext cx="185618"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1</a:t>
            </a:r>
            <a:endParaRPr lang="en-US" sz="3117" dirty="0"/>
          </a:p>
        </p:txBody>
      </p:sp>
      <p:sp>
        <p:nvSpPr>
          <p:cNvPr id="9" name="Text 6"/>
          <p:cNvSpPr/>
          <p:nvPr/>
        </p:nvSpPr>
        <p:spPr>
          <a:xfrm>
            <a:off x="1847255" y="4552474"/>
            <a:ext cx="3299103"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Data Structure</a:t>
            </a:r>
            <a:endParaRPr lang="en-US" sz="2598" dirty="0"/>
          </a:p>
        </p:txBody>
      </p:sp>
      <p:sp>
        <p:nvSpPr>
          <p:cNvPr id="10" name="Text 7"/>
          <p:cNvSpPr/>
          <p:nvPr/>
        </p:nvSpPr>
        <p:spPr>
          <a:xfrm>
            <a:off x="1847255" y="5123140"/>
            <a:ext cx="3507224" cy="2375297"/>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The dataset contained information about various loan attributes, including loan amount, interest rate, loan term, borrower's credit history, and loan status.</a:t>
            </a:r>
            <a:endParaRPr lang="en-US" sz="2078" dirty="0"/>
          </a:p>
        </p:txBody>
      </p:sp>
      <p:sp>
        <p:nvSpPr>
          <p:cNvPr id="11" name="Shape 8"/>
          <p:cNvSpPr/>
          <p:nvPr/>
        </p:nvSpPr>
        <p:spPr>
          <a:xfrm>
            <a:off x="5618321" y="4552474"/>
            <a:ext cx="593765" cy="593765"/>
          </a:xfrm>
          <a:prstGeom prst="roundRect">
            <a:avLst>
              <a:gd name="adj" fmla="val 13335"/>
            </a:avLst>
          </a:prstGeom>
          <a:solidFill>
            <a:srgbClr val="F6F0E4"/>
          </a:solidFill>
          <a:ln/>
        </p:spPr>
      </p:sp>
      <p:sp>
        <p:nvSpPr>
          <p:cNvPr id="12" name="Text 9"/>
          <p:cNvSpPr/>
          <p:nvPr/>
        </p:nvSpPr>
        <p:spPr>
          <a:xfrm>
            <a:off x="5805130" y="4601885"/>
            <a:ext cx="220147"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2</a:t>
            </a:r>
            <a:endParaRPr lang="en-US" sz="3117" dirty="0"/>
          </a:p>
        </p:txBody>
      </p:sp>
      <p:sp>
        <p:nvSpPr>
          <p:cNvPr id="13" name="Text 10"/>
          <p:cNvSpPr/>
          <p:nvPr/>
        </p:nvSpPr>
        <p:spPr>
          <a:xfrm>
            <a:off x="6475928" y="4552474"/>
            <a:ext cx="3299103"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Missing Values</a:t>
            </a:r>
            <a:endParaRPr lang="en-US" sz="2598" dirty="0"/>
          </a:p>
        </p:txBody>
      </p:sp>
      <p:sp>
        <p:nvSpPr>
          <p:cNvPr id="14" name="Text 11"/>
          <p:cNvSpPr/>
          <p:nvPr/>
        </p:nvSpPr>
        <p:spPr>
          <a:xfrm>
            <a:off x="6475928" y="5123140"/>
            <a:ext cx="3507224" cy="3562945"/>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The presence of missing values was assessed, and strategies for handling them were determined. Columns with more than 50% missing values were dropped, while missing data in remaining columns were imputed using appropriate methods.</a:t>
            </a:r>
            <a:endParaRPr lang="en-US" sz="2078" dirty="0"/>
          </a:p>
        </p:txBody>
      </p:sp>
      <p:sp>
        <p:nvSpPr>
          <p:cNvPr id="15" name="Shape 12"/>
          <p:cNvSpPr/>
          <p:nvPr/>
        </p:nvSpPr>
        <p:spPr>
          <a:xfrm>
            <a:off x="989648" y="9246751"/>
            <a:ext cx="593765" cy="593765"/>
          </a:xfrm>
          <a:prstGeom prst="roundRect">
            <a:avLst>
              <a:gd name="adj" fmla="val 13335"/>
            </a:avLst>
          </a:prstGeom>
          <a:solidFill>
            <a:srgbClr val="F6F0E4"/>
          </a:solidFill>
          <a:ln/>
        </p:spPr>
      </p:sp>
      <p:sp>
        <p:nvSpPr>
          <p:cNvPr id="16" name="Text 13"/>
          <p:cNvSpPr/>
          <p:nvPr/>
        </p:nvSpPr>
        <p:spPr>
          <a:xfrm>
            <a:off x="1175266" y="9296162"/>
            <a:ext cx="222528"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3</a:t>
            </a:r>
            <a:endParaRPr lang="en-US" sz="3117" dirty="0"/>
          </a:p>
        </p:txBody>
      </p:sp>
      <p:sp>
        <p:nvSpPr>
          <p:cNvPr id="17" name="Text 14"/>
          <p:cNvSpPr/>
          <p:nvPr/>
        </p:nvSpPr>
        <p:spPr>
          <a:xfrm>
            <a:off x="1847255" y="9246751"/>
            <a:ext cx="3417094" cy="412313"/>
          </a:xfrm>
          <a:prstGeom prst="rect">
            <a:avLst/>
          </a:prstGeom>
          <a:noFill/>
          <a:ln/>
        </p:spPr>
        <p:txBody>
          <a:bodyPr wrap="none" rtlCol="0" anchor="t"/>
          <a:lstStyle/>
          <a:p>
            <a:pPr marL="0" indent="0">
              <a:lnSpc>
                <a:spcPts val="3247"/>
              </a:lnSpc>
              <a:buNone/>
            </a:pPr>
            <a:r>
              <a:rPr lang="en-US" sz="2598" dirty="0">
                <a:solidFill>
                  <a:srgbClr val="124E73"/>
                </a:solidFill>
                <a:latin typeface="MuseoModerno" pitchFamily="34" charset="0"/>
                <a:ea typeface="MuseoModerno" pitchFamily="34" charset="-122"/>
                <a:cs typeface="MuseoModerno" pitchFamily="34" charset="-120"/>
              </a:rPr>
              <a:t>Data Type Corrections</a:t>
            </a:r>
            <a:endParaRPr lang="en-US" sz="2598" dirty="0"/>
          </a:p>
        </p:txBody>
      </p:sp>
      <p:sp>
        <p:nvSpPr>
          <p:cNvPr id="18" name="Text 15"/>
          <p:cNvSpPr/>
          <p:nvPr/>
        </p:nvSpPr>
        <p:spPr>
          <a:xfrm>
            <a:off x="1847255" y="9817418"/>
            <a:ext cx="8135898" cy="791766"/>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String percentages in the 'int\_rate' column were converted to float format for analysis, ensuring consistency and accuracy in calculations.</a:t>
            </a:r>
            <a:endParaRPr lang="en-US" sz="2078"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27543800"/>
          </a:xfrm>
          <a:prstGeom prst="rect">
            <a:avLst/>
          </a:prstGeom>
          <a:solidFill>
            <a:srgbClr val="FFFCF5"/>
          </a:solidFill>
          <a:ln/>
        </p:spPr>
      </p:sp>
      <p:sp>
        <p:nvSpPr>
          <p:cNvPr id="4" name="Text 2"/>
          <p:cNvSpPr/>
          <p:nvPr/>
        </p:nvSpPr>
        <p:spPr>
          <a:xfrm>
            <a:off x="989648" y="725805"/>
            <a:ext cx="10280571" cy="824746"/>
          </a:xfrm>
          <a:prstGeom prst="rect">
            <a:avLst/>
          </a:prstGeom>
          <a:noFill/>
          <a:ln/>
        </p:spPr>
        <p:txBody>
          <a:bodyPr wrap="none" rtlCol="0" anchor="t"/>
          <a:lstStyle/>
          <a:p>
            <a:pPr marL="0" indent="0">
              <a:lnSpc>
                <a:spcPts val="6494"/>
              </a:lnSpc>
              <a:buNone/>
            </a:pPr>
            <a:r>
              <a:rPr lang="en-US" sz="5195" dirty="0">
                <a:solidFill>
                  <a:srgbClr val="124E73"/>
                </a:solidFill>
                <a:latin typeface="MuseoModerno" pitchFamily="34" charset="0"/>
                <a:ea typeface="MuseoModerno" pitchFamily="34" charset="-122"/>
                <a:cs typeface="MuseoModerno" pitchFamily="34" charset="-120"/>
              </a:rPr>
              <a:t>Exploratory Data Analysis (EDA)</a:t>
            </a:r>
            <a:endParaRPr lang="en-US" sz="5195" dirty="0"/>
          </a:p>
        </p:txBody>
      </p:sp>
      <p:sp>
        <p:nvSpPr>
          <p:cNvPr id="5" name="Text 3"/>
          <p:cNvSpPr/>
          <p:nvPr/>
        </p:nvSpPr>
        <p:spPr>
          <a:xfrm>
            <a:off x="989648" y="2078355"/>
            <a:ext cx="12651105" cy="791766"/>
          </a:xfrm>
          <a:prstGeom prst="rect">
            <a:avLst/>
          </a:prstGeom>
          <a:noFill/>
          <a:ln/>
        </p:spPr>
        <p:txBody>
          <a:bodyPr wrap="square" rtlCol="0" anchor="t"/>
          <a:lstStyle/>
          <a:p>
            <a:pPr marL="0" indent="0">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EDA involved visualizations to explore relationships and distributions within the dataset. This provided insights into key variables and their potential influence on loan default.</a:t>
            </a:r>
            <a:endParaRPr lang="en-US" sz="2078" dirty="0"/>
          </a:p>
        </p:txBody>
      </p:sp>
      <p:sp>
        <p:nvSpPr>
          <p:cNvPr id="6" name="Shape 4"/>
          <p:cNvSpPr/>
          <p:nvPr/>
        </p:nvSpPr>
        <p:spPr>
          <a:xfrm>
            <a:off x="1369100" y="3166943"/>
            <a:ext cx="32980" cy="23651051"/>
          </a:xfrm>
          <a:prstGeom prst="rect">
            <a:avLst/>
          </a:prstGeom>
          <a:solidFill>
            <a:srgbClr val="325F7B"/>
          </a:solidFill>
          <a:ln/>
        </p:spPr>
      </p:sp>
      <p:sp>
        <p:nvSpPr>
          <p:cNvPr id="7" name="Shape 5"/>
          <p:cNvSpPr/>
          <p:nvPr/>
        </p:nvSpPr>
        <p:spPr>
          <a:xfrm>
            <a:off x="1682413" y="3744099"/>
            <a:ext cx="923687" cy="32980"/>
          </a:xfrm>
          <a:prstGeom prst="rect">
            <a:avLst/>
          </a:prstGeom>
          <a:solidFill>
            <a:srgbClr val="325F7B"/>
          </a:solidFill>
          <a:ln/>
        </p:spPr>
      </p:sp>
      <p:sp>
        <p:nvSpPr>
          <p:cNvPr id="8" name="Shape 6"/>
          <p:cNvSpPr/>
          <p:nvPr/>
        </p:nvSpPr>
        <p:spPr>
          <a:xfrm>
            <a:off x="1088648" y="3463766"/>
            <a:ext cx="593765" cy="593765"/>
          </a:xfrm>
          <a:prstGeom prst="roundRect">
            <a:avLst>
              <a:gd name="adj" fmla="val 13335"/>
            </a:avLst>
          </a:prstGeom>
          <a:solidFill>
            <a:srgbClr val="F6F0E4"/>
          </a:solidFill>
          <a:ln/>
        </p:spPr>
      </p:sp>
      <p:sp>
        <p:nvSpPr>
          <p:cNvPr id="9" name="Text 7"/>
          <p:cNvSpPr/>
          <p:nvPr/>
        </p:nvSpPr>
        <p:spPr>
          <a:xfrm>
            <a:off x="1292721" y="3513177"/>
            <a:ext cx="185618"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1</a:t>
            </a:r>
            <a:endParaRPr lang="en-US" sz="3117" dirty="0"/>
          </a:p>
        </p:txBody>
      </p:sp>
      <p:sp>
        <p:nvSpPr>
          <p:cNvPr id="10" name="Text 8"/>
          <p:cNvSpPr/>
          <p:nvPr/>
        </p:nvSpPr>
        <p:spPr>
          <a:xfrm>
            <a:off x="2837140" y="3430786"/>
            <a:ext cx="4118967" cy="412313"/>
          </a:xfrm>
          <a:prstGeom prst="rect">
            <a:avLst/>
          </a:prstGeom>
          <a:noFill/>
          <a:ln/>
        </p:spPr>
        <p:txBody>
          <a:bodyPr wrap="none" rtlCol="0" anchor="t"/>
          <a:lstStyle/>
          <a:p>
            <a:pPr marL="0" indent="0" algn="l">
              <a:lnSpc>
                <a:spcPts val="3247"/>
              </a:lnSpc>
              <a:buNone/>
            </a:pPr>
            <a:r>
              <a:rPr lang="en-US" sz="2598" dirty="0">
                <a:solidFill>
                  <a:srgbClr val="124E73"/>
                </a:solidFill>
                <a:latin typeface="MuseoModerno" pitchFamily="34" charset="0"/>
                <a:ea typeface="MuseoModerno" pitchFamily="34" charset="-122"/>
                <a:cs typeface="MuseoModerno" pitchFamily="34" charset="-120"/>
              </a:rPr>
              <a:t>Loan Amount Distribution</a:t>
            </a:r>
            <a:endParaRPr lang="en-US" sz="2598" dirty="0"/>
          </a:p>
        </p:txBody>
      </p:sp>
      <p:sp>
        <p:nvSpPr>
          <p:cNvPr id="11" name="Text 9"/>
          <p:cNvSpPr/>
          <p:nvPr/>
        </p:nvSpPr>
        <p:spPr>
          <a:xfrm>
            <a:off x="2837140" y="4001453"/>
            <a:ext cx="10803612" cy="791766"/>
          </a:xfrm>
          <a:prstGeom prst="rect">
            <a:avLst/>
          </a:prstGeom>
          <a:noFill/>
          <a:ln/>
        </p:spPr>
        <p:txBody>
          <a:bodyPr wrap="square" rtlCol="0" anchor="t"/>
          <a:lstStyle/>
          <a:p>
            <a:pPr marL="0" indent="0" algn="l">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Histograms revealed a peak in loan amounts around $5,000-$10,000 post-cleaning, indicating a normal distribution.</a:t>
            </a:r>
            <a:endParaRPr lang="en-US" sz="2078" dirty="0"/>
          </a:p>
        </p:txBody>
      </p:sp>
      <p:sp>
        <p:nvSpPr>
          <p:cNvPr id="12" name="Shape 10"/>
          <p:cNvSpPr/>
          <p:nvPr/>
        </p:nvSpPr>
        <p:spPr>
          <a:xfrm>
            <a:off x="1682413" y="5898059"/>
            <a:ext cx="923687" cy="32980"/>
          </a:xfrm>
          <a:prstGeom prst="rect">
            <a:avLst/>
          </a:prstGeom>
          <a:solidFill>
            <a:srgbClr val="325F7B"/>
          </a:solidFill>
          <a:ln/>
        </p:spPr>
      </p:sp>
      <p:sp>
        <p:nvSpPr>
          <p:cNvPr id="13" name="Shape 11"/>
          <p:cNvSpPr/>
          <p:nvPr/>
        </p:nvSpPr>
        <p:spPr>
          <a:xfrm>
            <a:off x="1088648" y="5617726"/>
            <a:ext cx="593765" cy="593765"/>
          </a:xfrm>
          <a:prstGeom prst="roundRect">
            <a:avLst>
              <a:gd name="adj" fmla="val 13335"/>
            </a:avLst>
          </a:prstGeom>
          <a:solidFill>
            <a:srgbClr val="F6F0E4"/>
          </a:solidFill>
          <a:ln/>
        </p:spPr>
      </p:sp>
      <p:sp>
        <p:nvSpPr>
          <p:cNvPr id="14" name="Text 12"/>
          <p:cNvSpPr/>
          <p:nvPr/>
        </p:nvSpPr>
        <p:spPr>
          <a:xfrm>
            <a:off x="1275457" y="5667137"/>
            <a:ext cx="220147"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2</a:t>
            </a:r>
            <a:endParaRPr lang="en-US" sz="3117" dirty="0"/>
          </a:p>
        </p:txBody>
      </p:sp>
      <p:sp>
        <p:nvSpPr>
          <p:cNvPr id="15" name="Text 13"/>
          <p:cNvSpPr/>
          <p:nvPr/>
        </p:nvSpPr>
        <p:spPr>
          <a:xfrm>
            <a:off x="2837140" y="5584746"/>
            <a:ext cx="5031581" cy="412313"/>
          </a:xfrm>
          <a:prstGeom prst="rect">
            <a:avLst/>
          </a:prstGeom>
          <a:noFill/>
          <a:ln/>
        </p:spPr>
        <p:txBody>
          <a:bodyPr wrap="none" rtlCol="0" anchor="t"/>
          <a:lstStyle/>
          <a:p>
            <a:pPr marL="0" indent="0" algn="l">
              <a:lnSpc>
                <a:spcPts val="3247"/>
              </a:lnSpc>
              <a:buNone/>
            </a:pPr>
            <a:r>
              <a:rPr lang="en-US" sz="2598" dirty="0">
                <a:solidFill>
                  <a:srgbClr val="124E73"/>
                </a:solidFill>
                <a:latin typeface="MuseoModerno" pitchFamily="34" charset="0"/>
                <a:ea typeface="MuseoModerno" pitchFamily="34" charset="-122"/>
                <a:cs typeface="MuseoModerno" pitchFamily="34" charset="-120"/>
              </a:rPr>
              <a:t>Interest Rates and Loan Status</a:t>
            </a:r>
            <a:endParaRPr lang="en-US" sz="2598" dirty="0"/>
          </a:p>
        </p:txBody>
      </p:sp>
      <p:sp>
        <p:nvSpPr>
          <p:cNvPr id="16" name="Text 14"/>
          <p:cNvSpPr/>
          <p:nvPr/>
        </p:nvSpPr>
        <p:spPr>
          <a:xfrm>
            <a:off x="2837140" y="6155412"/>
            <a:ext cx="10803612" cy="791766"/>
          </a:xfrm>
          <a:prstGeom prst="rect">
            <a:avLst/>
          </a:prstGeom>
          <a:noFill/>
          <a:ln/>
        </p:spPr>
        <p:txBody>
          <a:bodyPr wrap="square" rtlCol="0" anchor="t"/>
          <a:lstStyle/>
          <a:p>
            <a:pPr marL="0" indent="0" algn="l">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Boxplots showed that higher interest rates correlate with higher default rates, while lower rates are associated with higher fully paid rates.</a:t>
            </a:r>
            <a:endParaRPr lang="en-US" sz="2078" dirty="0"/>
          </a:p>
        </p:txBody>
      </p:sp>
      <p:sp>
        <p:nvSpPr>
          <p:cNvPr id="17" name="Shape 15"/>
          <p:cNvSpPr/>
          <p:nvPr/>
        </p:nvSpPr>
        <p:spPr>
          <a:xfrm>
            <a:off x="1682413" y="8052018"/>
            <a:ext cx="923687" cy="32980"/>
          </a:xfrm>
          <a:prstGeom prst="rect">
            <a:avLst/>
          </a:prstGeom>
          <a:solidFill>
            <a:srgbClr val="325F7B"/>
          </a:solidFill>
          <a:ln/>
        </p:spPr>
      </p:sp>
      <p:sp>
        <p:nvSpPr>
          <p:cNvPr id="18" name="Shape 16"/>
          <p:cNvSpPr/>
          <p:nvPr/>
        </p:nvSpPr>
        <p:spPr>
          <a:xfrm>
            <a:off x="1088648" y="7771686"/>
            <a:ext cx="593765" cy="593765"/>
          </a:xfrm>
          <a:prstGeom prst="roundRect">
            <a:avLst>
              <a:gd name="adj" fmla="val 13335"/>
            </a:avLst>
          </a:prstGeom>
          <a:solidFill>
            <a:srgbClr val="F6F0E4"/>
          </a:solidFill>
          <a:ln/>
        </p:spPr>
      </p:sp>
      <p:sp>
        <p:nvSpPr>
          <p:cNvPr id="19" name="Text 17"/>
          <p:cNvSpPr/>
          <p:nvPr/>
        </p:nvSpPr>
        <p:spPr>
          <a:xfrm>
            <a:off x="1274266" y="7821097"/>
            <a:ext cx="222528"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3</a:t>
            </a:r>
            <a:endParaRPr lang="en-US" sz="3117" dirty="0"/>
          </a:p>
        </p:txBody>
      </p:sp>
      <p:sp>
        <p:nvSpPr>
          <p:cNvPr id="20" name="Text 18"/>
          <p:cNvSpPr/>
          <p:nvPr/>
        </p:nvSpPr>
        <p:spPr>
          <a:xfrm>
            <a:off x="2837140" y="7738705"/>
            <a:ext cx="3906560" cy="412313"/>
          </a:xfrm>
          <a:prstGeom prst="rect">
            <a:avLst/>
          </a:prstGeom>
          <a:noFill/>
          <a:ln/>
        </p:spPr>
        <p:txBody>
          <a:bodyPr wrap="none" rtlCol="0" anchor="t"/>
          <a:lstStyle/>
          <a:p>
            <a:pPr marL="0" indent="0" algn="l">
              <a:lnSpc>
                <a:spcPts val="3247"/>
              </a:lnSpc>
              <a:buNone/>
            </a:pPr>
            <a:r>
              <a:rPr lang="en-US" sz="2598" dirty="0">
                <a:solidFill>
                  <a:srgbClr val="124E73"/>
                </a:solidFill>
                <a:latin typeface="MuseoModerno" pitchFamily="34" charset="0"/>
                <a:ea typeface="MuseoModerno" pitchFamily="34" charset="-122"/>
                <a:cs typeface="MuseoModerno" pitchFamily="34" charset="-120"/>
              </a:rPr>
              <a:t>Loan Status Breakdown</a:t>
            </a:r>
            <a:endParaRPr lang="en-US" sz="2598" dirty="0"/>
          </a:p>
        </p:txBody>
      </p:sp>
      <p:sp>
        <p:nvSpPr>
          <p:cNvPr id="21" name="Text 19"/>
          <p:cNvSpPr/>
          <p:nvPr/>
        </p:nvSpPr>
        <p:spPr>
          <a:xfrm>
            <a:off x="2837140" y="8309372"/>
            <a:ext cx="10803612" cy="791766"/>
          </a:xfrm>
          <a:prstGeom prst="rect">
            <a:avLst/>
          </a:prstGeom>
          <a:noFill/>
          <a:ln/>
        </p:spPr>
        <p:txBody>
          <a:bodyPr wrap="square" rtlCol="0" anchor="t"/>
          <a:lstStyle/>
          <a:p>
            <a:pPr marL="0" indent="0" algn="l">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Loan status breakdown indicated a larger proportion of loans are fully paid compared to charged off, aligning with interest rate impact observations.</a:t>
            </a:r>
            <a:endParaRPr lang="en-US" sz="2078" dirty="0"/>
          </a:p>
        </p:txBody>
      </p:sp>
      <p:sp>
        <p:nvSpPr>
          <p:cNvPr id="22" name="Shape 20"/>
          <p:cNvSpPr/>
          <p:nvPr/>
        </p:nvSpPr>
        <p:spPr>
          <a:xfrm>
            <a:off x="1682413" y="10205978"/>
            <a:ext cx="923687" cy="32980"/>
          </a:xfrm>
          <a:prstGeom prst="rect">
            <a:avLst/>
          </a:prstGeom>
          <a:solidFill>
            <a:srgbClr val="325F7B"/>
          </a:solidFill>
          <a:ln/>
        </p:spPr>
      </p:sp>
      <p:sp>
        <p:nvSpPr>
          <p:cNvPr id="23" name="Shape 21"/>
          <p:cNvSpPr/>
          <p:nvPr/>
        </p:nvSpPr>
        <p:spPr>
          <a:xfrm>
            <a:off x="1088648" y="9925645"/>
            <a:ext cx="593765" cy="593765"/>
          </a:xfrm>
          <a:prstGeom prst="roundRect">
            <a:avLst>
              <a:gd name="adj" fmla="val 13335"/>
            </a:avLst>
          </a:prstGeom>
          <a:solidFill>
            <a:srgbClr val="F6F0E4"/>
          </a:solidFill>
          <a:ln/>
        </p:spPr>
      </p:sp>
      <p:sp>
        <p:nvSpPr>
          <p:cNvPr id="24" name="Text 22"/>
          <p:cNvSpPr/>
          <p:nvPr/>
        </p:nvSpPr>
        <p:spPr>
          <a:xfrm>
            <a:off x="1258074" y="9975056"/>
            <a:ext cx="254913"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4</a:t>
            </a:r>
            <a:endParaRPr lang="en-US" sz="3117" dirty="0"/>
          </a:p>
        </p:txBody>
      </p:sp>
      <p:sp>
        <p:nvSpPr>
          <p:cNvPr id="25" name="Text 23"/>
          <p:cNvSpPr/>
          <p:nvPr/>
        </p:nvSpPr>
        <p:spPr>
          <a:xfrm>
            <a:off x="2837140" y="9892665"/>
            <a:ext cx="3828693" cy="412313"/>
          </a:xfrm>
          <a:prstGeom prst="rect">
            <a:avLst/>
          </a:prstGeom>
          <a:noFill/>
          <a:ln/>
        </p:spPr>
        <p:txBody>
          <a:bodyPr wrap="none" rtlCol="0" anchor="t"/>
          <a:lstStyle/>
          <a:p>
            <a:pPr marL="0" indent="0" algn="l">
              <a:lnSpc>
                <a:spcPts val="3247"/>
              </a:lnSpc>
              <a:buNone/>
            </a:pPr>
            <a:r>
              <a:rPr lang="en-US" sz="2598" dirty="0">
                <a:solidFill>
                  <a:srgbClr val="124E73"/>
                </a:solidFill>
                <a:latin typeface="MuseoModerno" pitchFamily="34" charset="0"/>
                <a:ea typeface="MuseoModerno" pitchFamily="34" charset="-122"/>
                <a:cs typeface="MuseoModerno" pitchFamily="34" charset="-120"/>
              </a:rPr>
              <a:t>Loan Grade Breakdown</a:t>
            </a:r>
            <a:endParaRPr lang="en-US" sz="2598" dirty="0"/>
          </a:p>
        </p:txBody>
      </p:sp>
      <p:sp>
        <p:nvSpPr>
          <p:cNvPr id="26" name="Text 24"/>
          <p:cNvSpPr/>
          <p:nvPr/>
        </p:nvSpPr>
        <p:spPr>
          <a:xfrm>
            <a:off x="2837140" y="10463332"/>
            <a:ext cx="10803612" cy="395883"/>
          </a:xfrm>
          <a:prstGeom prst="rect">
            <a:avLst/>
          </a:prstGeom>
          <a:noFill/>
          <a:ln/>
        </p:spPr>
        <p:txBody>
          <a:bodyPr wrap="none" rtlCol="0" anchor="t"/>
          <a:lstStyle/>
          <a:p>
            <a:pPr marL="0" indent="0" algn="l">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Loan grade breakdown showed that Grade B loans are most prevalent.</a:t>
            </a:r>
            <a:endParaRPr lang="en-US" sz="2078" dirty="0"/>
          </a:p>
        </p:txBody>
      </p:sp>
      <p:sp>
        <p:nvSpPr>
          <p:cNvPr id="27" name="Shape 25"/>
          <p:cNvSpPr/>
          <p:nvPr/>
        </p:nvSpPr>
        <p:spPr>
          <a:xfrm>
            <a:off x="1682413" y="11964055"/>
            <a:ext cx="923687" cy="32980"/>
          </a:xfrm>
          <a:prstGeom prst="rect">
            <a:avLst/>
          </a:prstGeom>
          <a:solidFill>
            <a:srgbClr val="325F7B"/>
          </a:solidFill>
          <a:ln/>
        </p:spPr>
      </p:sp>
      <p:sp>
        <p:nvSpPr>
          <p:cNvPr id="28" name="Shape 26"/>
          <p:cNvSpPr/>
          <p:nvPr/>
        </p:nvSpPr>
        <p:spPr>
          <a:xfrm>
            <a:off x="1088648" y="11683722"/>
            <a:ext cx="593765" cy="593765"/>
          </a:xfrm>
          <a:prstGeom prst="roundRect">
            <a:avLst>
              <a:gd name="adj" fmla="val 13335"/>
            </a:avLst>
          </a:prstGeom>
          <a:solidFill>
            <a:srgbClr val="F6F0E4"/>
          </a:solidFill>
          <a:ln/>
        </p:spPr>
      </p:sp>
      <p:sp>
        <p:nvSpPr>
          <p:cNvPr id="29" name="Text 27"/>
          <p:cNvSpPr/>
          <p:nvPr/>
        </p:nvSpPr>
        <p:spPr>
          <a:xfrm>
            <a:off x="1275814" y="11733133"/>
            <a:ext cx="219313"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5</a:t>
            </a:r>
            <a:endParaRPr lang="en-US" sz="3117" dirty="0"/>
          </a:p>
        </p:txBody>
      </p:sp>
      <p:sp>
        <p:nvSpPr>
          <p:cNvPr id="30" name="Text 28"/>
          <p:cNvSpPr/>
          <p:nvPr/>
        </p:nvSpPr>
        <p:spPr>
          <a:xfrm>
            <a:off x="2837140" y="11650742"/>
            <a:ext cx="3299103" cy="412313"/>
          </a:xfrm>
          <a:prstGeom prst="rect">
            <a:avLst/>
          </a:prstGeom>
          <a:noFill/>
          <a:ln/>
        </p:spPr>
        <p:txBody>
          <a:bodyPr wrap="none" rtlCol="0" anchor="t"/>
          <a:lstStyle/>
          <a:p>
            <a:pPr marL="0" indent="0" algn="l">
              <a:lnSpc>
                <a:spcPts val="3247"/>
              </a:lnSpc>
              <a:buNone/>
            </a:pPr>
            <a:r>
              <a:rPr lang="en-US" sz="2598" dirty="0">
                <a:solidFill>
                  <a:srgbClr val="124E73"/>
                </a:solidFill>
                <a:latin typeface="MuseoModerno" pitchFamily="34" charset="0"/>
                <a:ea typeface="MuseoModerno" pitchFamily="34" charset="-122"/>
                <a:cs typeface="MuseoModerno" pitchFamily="34" charset="-120"/>
              </a:rPr>
              <a:t>Term vs Loan Status</a:t>
            </a:r>
            <a:endParaRPr lang="en-US" sz="2598" dirty="0"/>
          </a:p>
        </p:txBody>
      </p:sp>
      <p:sp>
        <p:nvSpPr>
          <p:cNvPr id="31" name="Text 29"/>
          <p:cNvSpPr/>
          <p:nvPr/>
        </p:nvSpPr>
        <p:spPr>
          <a:xfrm>
            <a:off x="2837140" y="12221408"/>
            <a:ext cx="10803612" cy="791766"/>
          </a:xfrm>
          <a:prstGeom prst="rect">
            <a:avLst/>
          </a:prstGeom>
          <a:noFill/>
          <a:ln/>
        </p:spPr>
        <p:txBody>
          <a:bodyPr wrap="square" rtlCol="0" anchor="t"/>
          <a:lstStyle/>
          <a:p>
            <a:pPr marL="0" indent="0" algn="l">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Term vs Loan Status plot revealed that 36-month terms are more popular, with balanced default rates compared to longer terms.</a:t>
            </a:r>
            <a:endParaRPr lang="en-US" sz="2078" dirty="0"/>
          </a:p>
        </p:txBody>
      </p:sp>
      <p:sp>
        <p:nvSpPr>
          <p:cNvPr id="32" name="Shape 30"/>
          <p:cNvSpPr/>
          <p:nvPr/>
        </p:nvSpPr>
        <p:spPr>
          <a:xfrm>
            <a:off x="1682413" y="14118015"/>
            <a:ext cx="923687" cy="32980"/>
          </a:xfrm>
          <a:prstGeom prst="rect">
            <a:avLst/>
          </a:prstGeom>
          <a:solidFill>
            <a:srgbClr val="325F7B"/>
          </a:solidFill>
          <a:ln/>
        </p:spPr>
      </p:sp>
      <p:sp>
        <p:nvSpPr>
          <p:cNvPr id="33" name="Shape 31"/>
          <p:cNvSpPr/>
          <p:nvPr/>
        </p:nvSpPr>
        <p:spPr>
          <a:xfrm>
            <a:off x="1088648" y="13837682"/>
            <a:ext cx="593765" cy="593765"/>
          </a:xfrm>
          <a:prstGeom prst="roundRect">
            <a:avLst>
              <a:gd name="adj" fmla="val 13335"/>
            </a:avLst>
          </a:prstGeom>
          <a:solidFill>
            <a:srgbClr val="F6F0E4"/>
          </a:solidFill>
          <a:ln/>
        </p:spPr>
      </p:sp>
      <p:sp>
        <p:nvSpPr>
          <p:cNvPr id="34" name="Text 32"/>
          <p:cNvSpPr/>
          <p:nvPr/>
        </p:nvSpPr>
        <p:spPr>
          <a:xfrm>
            <a:off x="1261646" y="13887093"/>
            <a:ext cx="247769"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6</a:t>
            </a:r>
            <a:endParaRPr lang="en-US" sz="3117" dirty="0"/>
          </a:p>
        </p:txBody>
      </p:sp>
      <p:sp>
        <p:nvSpPr>
          <p:cNvPr id="35" name="Text 33"/>
          <p:cNvSpPr/>
          <p:nvPr/>
        </p:nvSpPr>
        <p:spPr>
          <a:xfrm>
            <a:off x="2837140" y="13804702"/>
            <a:ext cx="4026932" cy="412313"/>
          </a:xfrm>
          <a:prstGeom prst="rect">
            <a:avLst/>
          </a:prstGeom>
          <a:noFill/>
          <a:ln/>
        </p:spPr>
        <p:txBody>
          <a:bodyPr wrap="none" rtlCol="0" anchor="t"/>
          <a:lstStyle/>
          <a:p>
            <a:pPr marL="0" indent="0" algn="l">
              <a:lnSpc>
                <a:spcPts val="3247"/>
              </a:lnSpc>
              <a:buNone/>
            </a:pPr>
            <a:r>
              <a:rPr lang="en-US" sz="2598" dirty="0">
                <a:solidFill>
                  <a:srgbClr val="124E73"/>
                </a:solidFill>
                <a:latin typeface="MuseoModerno" pitchFamily="34" charset="0"/>
                <a:ea typeface="MuseoModerno" pitchFamily="34" charset="-122"/>
                <a:cs typeface="MuseoModerno" pitchFamily="34" charset="-120"/>
              </a:rPr>
              <a:t>Subgrade vs Loan Status</a:t>
            </a:r>
            <a:endParaRPr lang="en-US" sz="2598" dirty="0"/>
          </a:p>
        </p:txBody>
      </p:sp>
      <p:sp>
        <p:nvSpPr>
          <p:cNvPr id="36" name="Text 34"/>
          <p:cNvSpPr/>
          <p:nvPr/>
        </p:nvSpPr>
        <p:spPr>
          <a:xfrm>
            <a:off x="2837140" y="14375368"/>
            <a:ext cx="10803612" cy="1583531"/>
          </a:xfrm>
          <a:prstGeom prst="rect">
            <a:avLst/>
          </a:prstGeom>
          <a:noFill/>
          <a:ln/>
        </p:spPr>
        <p:txBody>
          <a:bodyPr wrap="square" rtlCol="0" anchor="t"/>
          <a:lstStyle/>
          <a:p>
            <a:pPr marL="0" indent="0" algn="l">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Subgrade vs Loan Status plot highlighted: Borrowers in A and B subgrades predominantly pay loans properly. C subgrades show an equal split between paying and not paying. D subgrades vary in loan performance. E and F subgrades tend to have higher instances of not paying. G subgrades show mixed performance across subcategories.</a:t>
            </a:r>
            <a:endParaRPr lang="en-US" sz="2078" dirty="0"/>
          </a:p>
        </p:txBody>
      </p:sp>
      <p:sp>
        <p:nvSpPr>
          <p:cNvPr id="37" name="Shape 35"/>
          <p:cNvSpPr/>
          <p:nvPr/>
        </p:nvSpPr>
        <p:spPr>
          <a:xfrm>
            <a:off x="1682413" y="17063740"/>
            <a:ext cx="923687" cy="32980"/>
          </a:xfrm>
          <a:prstGeom prst="rect">
            <a:avLst/>
          </a:prstGeom>
          <a:solidFill>
            <a:srgbClr val="325F7B"/>
          </a:solidFill>
          <a:ln/>
        </p:spPr>
      </p:sp>
      <p:sp>
        <p:nvSpPr>
          <p:cNvPr id="38" name="Shape 36"/>
          <p:cNvSpPr/>
          <p:nvPr/>
        </p:nvSpPr>
        <p:spPr>
          <a:xfrm>
            <a:off x="1088648" y="16783407"/>
            <a:ext cx="593765" cy="593765"/>
          </a:xfrm>
          <a:prstGeom prst="roundRect">
            <a:avLst>
              <a:gd name="adj" fmla="val 13335"/>
            </a:avLst>
          </a:prstGeom>
          <a:solidFill>
            <a:srgbClr val="F6F0E4"/>
          </a:solidFill>
          <a:ln/>
        </p:spPr>
      </p:sp>
      <p:sp>
        <p:nvSpPr>
          <p:cNvPr id="39" name="Text 37"/>
          <p:cNvSpPr/>
          <p:nvPr/>
        </p:nvSpPr>
        <p:spPr>
          <a:xfrm>
            <a:off x="1280815" y="16832818"/>
            <a:ext cx="209431"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7</a:t>
            </a:r>
            <a:endParaRPr lang="en-US" sz="3117" dirty="0"/>
          </a:p>
        </p:txBody>
      </p:sp>
      <p:sp>
        <p:nvSpPr>
          <p:cNvPr id="40" name="Text 38"/>
          <p:cNvSpPr/>
          <p:nvPr/>
        </p:nvSpPr>
        <p:spPr>
          <a:xfrm>
            <a:off x="2837140" y="16750427"/>
            <a:ext cx="5721787" cy="412313"/>
          </a:xfrm>
          <a:prstGeom prst="rect">
            <a:avLst/>
          </a:prstGeom>
          <a:noFill/>
          <a:ln/>
        </p:spPr>
        <p:txBody>
          <a:bodyPr wrap="none" rtlCol="0" anchor="t"/>
          <a:lstStyle/>
          <a:p>
            <a:pPr marL="0" indent="0" algn="l">
              <a:lnSpc>
                <a:spcPts val="3247"/>
              </a:lnSpc>
              <a:buNone/>
            </a:pPr>
            <a:r>
              <a:rPr lang="en-US" sz="2598" dirty="0">
                <a:solidFill>
                  <a:srgbClr val="124E73"/>
                </a:solidFill>
                <a:latin typeface="MuseoModerno" pitchFamily="34" charset="0"/>
                <a:ea typeface="MuseoModerno" pitchFamily="34" charset="-122"/>
                <a:cs typeface="MuseoModerno" pitchFamily="34" charset="-120"/>
              </a:rPr>
              <a:t>Employment Length vs Loan Status</a:t>
            </a:r>
            <a:endParaRPr lang="en-US" sz="2598" dirty="0"/>
          </a:p>
        </p:txBody>
      </p:sp>
      <p:sp>
        <p:nvSpPr>
          <p:cNvPr id="41" name="Text 39"/>
          <p:cNvSpPr/>
          <p:nvPr/>
        </p:nvSpPr>
        <p:spPr>
          <a:xfrm>
            <a:off x="2837140" y="17321093"/>
            <a:ext cx="10803612" cy="1187648"/>
          </a:xfrm>
          <a:prstGeom prst="rect">
            <a:avLst/>
          </a:prstGeom>
          <a:noFill/>
          <a:ln/>
        </p:spPr>
        <p:txBody>
          <a:bodyPr wrap="square" rtlCol="0" anchor="t"/>
          <a:lstStyle/>
          <a:p>
            <a:pPr marL="0" indent="0" algn="l">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Employment Length vs Loan Status plot indicated: Longer employment length correlates with wider installment ranges, with some outliers. Variability in installment payments exists across different employment lengths, notably around 7 years.</a:t>
            </a:r>
            <a:endParaRPr lang="en-US" sz="2078" dirty="0"/>
          </a:p>
        </p:txBody>
      </p:sp>
      <p:sp>
        <p:nvSpPr>
          <p:cNvPr id="42" name="Shape 40"/>
          <p:cNvSpPr/>
          <p:nvPr/>
        </p:nvSpPr>
        <p:spPr>
          <a:xfrm>
            <a:off x="1682413" y="19613582"/>
            <a:ext cx="923687" cy="32980"/>
          </a:xfrm>
          <a:prstGeom prst="rect">
            <a:avLst/>
          </a:prstGeom>
          <a:solidFill>
            <a:srgbClr val="325F7B"/>
          </a:solidFill>
          <a:ln/>
        </p:spPr>
      </p:sp>
      <p:sp>
        <p:nvSpPr>
          <p:cNvPr id="43" name="Shape 41"/>
          <p:cNvSpPr/>
          <p:nvPr/>
        </p:nvSpPr>
        <p:spPr>
          <a:xfrm>
            <a:off x="1088648" y="19333250"/>
            <a:ext cx="593765" cy="593765"/>
          </a:xfrm>
          <a:prstGeom prst="roundRect">
            <a:avLst>
              <a:gd name="adj" fmla="val 13335"/>
            </a:avLst>
          </a:prstGeom>
          <a:solidFill>
            <a:srgbClr val="F6F0E4"/>
          </a:solidFill>
          <a:ln/>
        </p:spPr>
      </p:sp>
      <p:sp>
        <p:nvSpPr>
          <p:cNvPr id="44" name="Text 42"/>
          <p:cNvSpPr/>
          <p:nvPr/>
        </p:nvSpPr>
        <p:spPr>
          <a:xfrm>
            <a:off x="1257240" y="19382661"/>
            <a:ext cx="256461"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8</a:t>
            </a:r>
            <a:endParaRPr lang="en-US" sz="3117" dirty="0"/>
          </a:p>
        </p:txBody>
      </p:sp>
      <p:sp>
        <p:nvSpPr>
          <p:cNvPr id="45" name="Text 43"/>
          <p:cNvSpPr/>
          <p:nvPr/>
        </p:nvSpPr>
        <p:spPr>
          <a:xfrm>
            <a:off x="2837140" y="19300269"/>
            <a:ext cx="5134808" cy="412313"/>
          </a:xfrm>
          <a:prstGeom prst="rect">
            <a:avLst/>
          </a:prstGeom>
          <a:noFill/>
          <a:ln/>
        </p:spPr>
        <p:txBody>
          <a:bodyPr wrap="none" rtlCol="0" anchor="t"/>
          <a:lstStyle/>
          <a:p>
            <a:pPr marL="0" indent="0" algn="l">
              <a:lnSpc>
                <a:spcPts val="3247"/>
              </a:lnSpc>
              <a:buNone/>
            </a:pPr>
            <a:r>
              <a:rPr lang="en-US" sz="2598" dirty="0">
                <a:solidFill>
                  <a:srgbClr val="124E73"/>
                </a:solidFill>
                <a:latin typeface="MuseoModerno" pitchFamily="34" charset="0"/>
                <a:ea typeface="MuseoModerno" pitchFamily="34" charset="-122"/>
                <a:cs typeface="MuseoModerno" pitchFamily="34" charset="-120"/>
              </a:rPr>
              <a:t>Homeownership vs Loan Status</a:t>
            </a:r>
            <a:endParaRPr lang="en-US" sz="2598" dirty="0"/>
          </a:p>
        </p:txBody>
      </p:sp>
      <p:sp>
        <p:nvSpPr>
          <p:cNvPr id="46" name="Text 44"/>
          <p:cNvSpPr/>
          <p:nvPr/>
        </p:nvSpPr>
        <p:spPr>
          <a:xfrm>
            <a:off x="2837140" y="19870936"/>
            <a:ext cx="10803612" cy="1187648"/>
          </a:xfrm>
          <a:prstGeom prst="rect">
            <a:avLst/>
          </a:prstGeom>
          <a:noFill/>
          <a:ln/>
        </p:spPr>
        <p:txBody>
          <a:bodyPr wrap="square" rtlCol="0" anchor="t"/>
          <a:lstStyle/>
          <a:p>
            <a:pPr marL="0" indent="0" algn="l">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Homeownership vs Loan Status showed: Most borrowers are renters or have a mortgage. Fewer borrowers own their homes. Overall, homeownership status does not significantly impact loan payment behavior.</a:t>
            </a:r>
            <a:endParaRPr lang="en-US" sz="2078" dirty="0"/>
          </a:p>
        </p:txBody>
      </p:sp>
      <p:sp>
        <p:nvSpPr>
          <p:cNvPr id="47" name="Shape 45"/>
          <p:cNvSpPr/>
          <p:nvPr/>
        </p:nvSpPr>
        <p:spPr>
          <a:xfrm>
            <a:off x="1682413" y="22163425"/>
            <a:ext cx="923687" cy="32980"/>
          </a:xfrm>
          <a:prstGeom prst="rect">
            <a:avLst/>
          </a:prstGeom>
          <a:solidFill>
            <a:srgbClr val="325F7B"/>
          </a:solidFill>
          <a:ln/>
        </p:spPr>
      </p:sp>
      <p:sp>
        <p:nvSpPr>
          <p:cNvPr id="48" name="Shape 46"/>
          <p:cNvSpPr/>
          <p:nvPr/>
        </p:nvSpPr>
        <p:spPr>
          <a:xfrm>
            <a:off x="1088648" y="21883092"/>
            <a:ext cx="593765" cy="593765"/>
          </a:xfrm>
          <a:prstGeom prst="roundRect">
            <a:avLst>
              <a:gd name="adj" fmla="val 13335"/>
            </a:avLst>
          </a:prstGeom>
          <a:solidFill>
            <a:srgbClr val="F6F0E4"/>
          </a:solidFill>
          <a:ln/>
        </p:spPr>
      </p:sp>
      <p:sp>
        <p:nvSpPr>
          <p:cNvPr id="49" name="Text 47"/>
          <p:cNvSpPr/>
          <p:nvPr/>
        </p:nvSpPr>
        <p:spPr>
          <a:xfrm>
            <a:off x="1261646" y="21932503"/>
            <a:ext cx="247769"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9</a:t>
            </a:r>
            <a:endParaRPr lang="en-US" sz="3117" dirty="0"/>
          </a:p>
        </p:txBody>
      </p:sp>
      <p:sp>
        <p:nvSpPr>
          <p:cNvPr id="50" name="Text 48"/>
          <p:cNvSpPr/>
          <p:nvPr/>
        </p:nvSpPr>
        <p:spPr>
          <a:xfrm>
            <a:off x="2837140" y="21850112"/>
            <a:ext cx="3742373" cy="412313"/>
          </a:xfrm>
          <a:prstGeom prst="rect">
            <a:avLst/>
          </a:prstGeom>
          <a:noFill/>
          <a:ln/>
        </p:spPr>
        <p:txBody>
          <a:bodyPr wrap="none" rtlCol="0" anchor="t"/>
          <a:lstStyle/>
          <a:p>
            <a:pPr marL="0" indent="0" algn="l">
              <a:lnSpc>
                <a:spcPts val="3247"/>
              </a:lnSpc>
              <a:buNone/>
            </a:pPr>
            <a:r>
              <a:rPr lang="en-US" sz="2598" dirty="0">
                <a:solidFill>
                  <a:srgbClr val="124E73"/>
                </a:solidFill>
                <a:latin typeface="MuseoModerno" pitchFamily="34" charset="0"/>
                <a:ea typeface="MuseoModerno" pitchFamily="34" charset="-122"/>
                <a:cs typeface="MuseoModerno" pitchFamily="34" charset="-120"/>
              </a:rPr>
              <a:t>Purpose vs Installment</a:t>
            </a:r>
            <a:endParaRPr lang="en-US" sz="2598" dirty="0"/>
          </a:p>
        </p:txBody>
      </p:sp>
      <p:sp>
        <p:nvSpPr>
          <p:cNvPr id="51" name="Text 49"/>
          <p:cNvSpPr/>
          <p:nvPr/>
        </p:nvSpPr>
        <p:spPr>
          <a:xfrm>
            <a:off x="2837140" y="22420778"/>
            <a:ext cx="10803612" cy="1583531"/>
          </a:xfrm>
          <a:prstGeom prst="rect">
            <a:avLst/>
          </a:prstGeom>
          <a:noFill/>
          <a:ln/>
        </p:spPr>
        <p:txBody>
          <a:bodyPr wrap="square" rtlCol="0" anchor="t"/>
          <a:lstStyle/>
          <a:p>
            <a:pPr marL="0" indent="0" algn="l">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Purpose vs Installment plot revealed: Loans for house, small business, credit card, and debt consolidation have higher installment amounts. Car and vacation loans have lower installment amounts. Other purposes (home improvement, medical, education, wedding, renewable energy) show moderate installment amounts.</a:t>
            </a:r>
            <a:endParaRPr lang="en-US" sz="2078" dirty="0"/>
          </a:p>
        </p:txBody>
      </p:sp>
      <p:sp>
        <p:nvSpPr>
          <p:cNvPr id="52" name="Shape 50"/>
          <p:cNvSpPr/>
          <p:nvPr/>
        </p:nvSpPr>
        <p:spPr>
          <a:xfrm>
            <a:off x="1682413" y="25109150"/>
            <a:ext cx="923687" cy="32980"/>
          </a:xfrm>
          <a:prstGeom prst="rect">
            <a:avLst/>
          </a:prstGeom>
          <a:solidFill>
            <a:srgbClr val="325F7B"/>
          </a:solidFill>
          <a:ln/>
        </p:spPr>
      </p:sp>
      <p:sp>
        <p:nvSpPr>
          <p:cNvPr id="53" name="Shape 51"/>
          <p:cNvSpPr/>
          <p:nvPr/>
        </p:nvSpPr>
        <p:spPr>
          <a:xfrm>
            <a:off x="1088648" y="24828818"/>
            <a:ext cx="593765" cy="593765"/>
          </a:xfrm>
          <a:prstGeom prst="roundRect">
            <a:avLst>
              <a:gd name="adj" fmla="val 13335"/>
            </a:avLst>
          </a:prstGeom>
          <a:solidFill>
            <a:srgbClr val="F6F0E4"/>
          </a:solidFill>
          <a:ln/>
        </p:spPr>
      </p:sp>
      <p:sp>
        <p:nvSpPr>
          <p:cNvPr id="54" name="Text 52"/>
          <p:cNvSpPr/>
          <p:nvPr/>
        </p:nvSpPr>
        <p:spPr>
          <a:xfrm>
            <a:off x="1164491" y="24878228"/>
            <a:ext cx="442079" cy="494824"/>
          </a:xfrm>
          <a:prstGeom prst="rect">
            <a:avLst/>
          </a:prstGeom>
          <a:noFill/>
          <a:ln/>
        </p:spPr>
        <p:txBody>
          <a:bodyPr wrap="none" rtlCol="0" anchor="t"/>
          <a:lstStyle/>
          <a:p>
            <a:pPr marL="0" indent="0" algn="ctr">
              <a:lnSpc>
                <a:spcPts val="3897"/>
              </a:lnSpc>
              <a:buNone/>
            </a:pPr>
            <a:r>
              <a:rPr lang="en-US" sz="3117" dirty="0">
                <a:solidFill>
                  <a:srgbClr val="124E73"/>
                </a:solidFill>
                <a:latin typeface="MuseoModerno" pitchFamily="34" charset="0"/>
                <a:ea typeface="MuseoModerno" pitchFamily="34" charset="-122"/>
                <a:cs typeface="MuseoModerno" pitchFamily="34" charset="-120"/>
              </a:rPr>
              <a:t>10</a:t>
            </a:r>
            <a:endParaRPr lang="en-US" sz="3117" dirty="0"/>
          </a:p>
        </p:txBody>
      </p:sp>
      <p:sp>
        <p:nvSpPr>
          <p:cNvPr id="55" name="Text 53"/>
          <p:cNvSpPr/>
          <p:nvPr/>
        </p:nvSpPr>
        <p:spPr>
          <a:xfrm>
            <a:off x="2837140" y="24795837"/>
            <a:ext cx="4730115" cy="412313"/>
          </a:xfrm>
          <a:prstGeom prst="rect">
            <a:avLst/>
          </a:prstGeom>
          <a:noFill/>
          <a:ln/>
        </p:spPr>
        <p:txBody>
          <a:bodyPr wrap="none" rtlCol="0" anchor="t"/>
          <a:lstStyle/>
          <a:p>
            <a:pPr marL="0" indent="0" algn="l">
              <a:lnSpc>
                <a:spcPts val="3247"/>
              </a:lnSpc>
              <a:buNone/>
            </a:pPr>
            <a:r>
              <a:rPr lang="en-US" sz="2598" dirty="0">
                <a:solidFill>
                  <a:srgbClr val="124E73"/>
                </a:solidFill>
                <a:latin typeface="MuseoModerno" pitchFamily="34" charset="0"/>
                <a:ea typeface="MuseoModerno" pitchFamily="34" charset="-122"/>
                <a:cs typeface="MuseoModerno" pitchFamily="34" charset="-120"/>
              </a:rPr>
              <a:t>Address State vs Loan Status</a:t>
            </a:r>
            <a:endParaRPr lang="en-US" sz="2598" dirty="0"/>
          </a:p>
        </p:txBody>
      </p:sp>
      <p:sp>
        <p:nvSpPr>
          <p:cNvPr id="56" name="Text 54"/>
          <p:cNvSpPr/>
          <p:nvPr/>
        </p:nvSpPr>
        <p:spPr>
          <a:xfrm>
            <a:off x="2837140" y="25366504"/>
            <a:ext cx="10803612" cy="1187648"/>
          </a:xfrm>
          <a:prstGeom prst="rect">
            <a:avLst/>
          </a:prstGeom>
          <a:noFill/>
          <a:ln/>
        </p:spPr>
        <p:txBody>
          <a:bodyPr wrap="square" rtlCol="0" anchor="t"/>
          <a:lstStyle/>
          <a:p>
            <a:pPr marL="0" indent="0" algn="l">
              <a:lnSpc>
                <a:spcPts val="3117"/>
              </a:lnSpc>
              <a:buNone/>
            </a:pPr>
            <a:r>
              <a:rPr lang="en-US" sz="2078" dirty="0">
                <a:solidFill>
                  <a:srgbClr val="2B4150"/>
                </a:solidFill>
                <a:latin typeface="Source Sans Pro" pitchFamily="34" charset="0"/>
                <a:ea typeface="Source Sans Pro" pitchFamily="34" charset="-122"/>
                <a:cs typeface="Source Sans Pro" pitchFamily="34" charset="-120"/>
              </a:rPr>
              <a:t>Address State vs Loan Status highlighted: Top states for loan issuance include California, New York, Texas, Florida, and New Jersey. States with lower loan issuance include Montana, North Dakota, and Wyoming.</a:t>
            </a:r>
            <a:endParaRPr lang="en-US" sz="2078"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9405461"/>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1046917" y="725805"/>
            <a:ext cx="12536567" cy="795385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676561"/>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2615565" y="725805"/>
            <a:ext cx="9399151" cy="722495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676561"/>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3022283" y="725805"/>
            <a:ext cx="8585716" cy="722495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676561"/>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2589133" y="725805"/>
            <a:ext cx="9452134" cy="722495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676561"/>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1561624" y="725805"/>
            <a:ext cx="11507033" cy="722495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676561"/>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2121218" y="725805"/>
            <a:ext cx="10387846" cy="722495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970</Words>
  <Application>Microsoft Office PowerPoint</Application>
  <PresentationFormat>Custom</PresentationFormat>
  <Paragraphs>104</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MuseoModerno</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Angeline A</cp:lastModifiedBy>
  <cp:revision>2</cp:revision>
  <dcterms:created xsi:type="dcterms:W3CDTF">2024-06-14T10:02:13Z</dcterms:created>
  <dcterms:modified xsi:type="dcterms:W3CDTF">2024-06-14T10:07:48Z</dcterms:modified>
</cp:coreProperties>
</file>